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notesMasterIdLst>
    <p:notesMasterId r:id="rId13"/>
  </p:notesMasterIdLst>
  <p:handoutMasterIdLst>
    <p:handoutMasterId r:id="rId14"/>
  </p:handoutMasterIdLst>
  <p:sldIdLst>
    <p:sldId id="774" r:id="rId2"/>
    <p:sldId id="766" r:id="rId3"/>
    <p:sldId id="767" r:id="rId4"/>
    <p:sldId id="768" r:id="rId5"/>
    <p:sldId id="769" r:id="rId6"/>
    <p:sldId id="770" r:id="rId7"/>
    <p:sldId id="771" r:id="rId8"/>
    <p:sldId id="773" r:id="rId9"/>
    <p:sldId id="740" r:id="rId10"/>
    <p:sldId id="741" r:id="rId11"/>
    <p:sldId id="772" r:id="rId12"/>
  </p:sldIdLst>
  <p:sldSz cx="12192000" cy="6858000"/>
  <p:notesSz cx="6735763" cy="9866313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424" autoAdjust="0"/>
    <p:restoredTop sz="93928" autoAdjust="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0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2025/7/28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10B98-6112-EB96-D3B1-5B1316F6B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FFC8FA-D695-CAD4-ACBB-3793F0FC5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A532F60-3394-02CD-E8E2-C94D5CD1A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6C313D-634D-F9E0-CF4B-FC64A67CF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32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653F0-D3F6-C076-7A66-569F0DC08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9870FB3-13FA-86BD-5F67-A3C20D6C2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5662E4-B496-C3E4-8DF3-A18CDC197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5D0A6-26F7-09AF-8CD1-2D24EDFB3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67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71903-A4CC-53F5-3BC2-81FFBEEAB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51F59D-68A8-74B7-5CDB-1A79D3B9E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AA21B2E-BF91-F128-AF8F-975D04952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台北市文山區羅斯福路六段</a:t>
            </a:r>
            <a:r>
              <a:rPr lang="en-US" altLang="zh-TW" dirty="0"/>
              <a:t>10</a:t>
            </a:r>
            <a:r>
              <a:rPr lang="zh-TW" altLang="en-US" dirty="0"/>
              <a:t>號</a:t>
            </a:r>
            <a:r>
              <a:rPr lang="en-US" altLang="zh-TW" dirty="0"/>
              <a:t>7</a:t>
            </a:r>
            <a:r>
              <a:rPr lang="zh-TW" altLang="en-US" dirty="0"/>
              <a:t>樓</a:t>
            </a:r>
            <a:r>
              <a:rPr lang="en-US" altLang="zh-TW" dirty="0"/>
              <a:t>(</a:t>
            </a:r>
            <a:r>
              <a:rPr lang="zh-TW" altLang="en-US" dirty="0"/>
              <a:t>萬美大廈</a:t>
            </a:r>
            <a:r>
              <a:rPr lang="en-US" altLang="zh-TW" dirty="0"/>
              <a:t>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A98594-7BA9-7CC0-172F-AE8CE3EF2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DE94-8848-46C1-A254-E6D9079CD1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04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8011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3527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5782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821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06483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8210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5407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7997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0882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0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3727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24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55075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9754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40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5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553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3164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09C0F868-E852-82BF-125C-A97F580939DB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AFDCFB7-796C-017B-7202-835508C4F5B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rYg82N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AMD2m8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qG4RrE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NFALhU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sys-b.isha.org.tw/LA04.aspx?UnitID=A001&amp;Params1=3ucrgHt+q5uKW0faRWWxqg==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nmXVYe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3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microsoft.com/office/2007/relationships/hdphoto" Target="../media/hdphoto2.wdp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svg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ccDZBS" TargetMode="External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ha.org.tw/aBTv2P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2.svg"/><Relationship Id="rId19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microsoft.com/office/2007/relationships/hdphoto" Target="../media/hdphoto2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url.cc/eMAWKR" TargetMode="External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12.svg"/><Relationship Id="rId19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microsoft.com/office/2007/relationships/hdphoto" Target="../media/hdphoto3.wdp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2.svg"/><Relationship Id="rId14" Type="http://schemas.openxmlformats.org/officeDocument/2006/relationships/hyperlink" Target="https://isha.org.tw/Msite/tech/serch_inner.aspx?WorkLogID=11414G0010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227AD-7E46-8541-F646-44DBF5AFD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CF1960-BFC5-D5B8-6FB0-D4F8D9BA3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901" y="2011295"/>
            <a:ext cx="8266198" cy="1646302"/>
          </a:xfrm>
        </p:spPr>
        <p:txBody>
          <a:bodyPr/>
          <a:lstStyle/>
          <a:p>
            <a:pPr lvl="0" defTabSz="914400">
              <a:spcBef>
                <a:spcPts val="0"/>
              </a:spcBef>
              <a:defRPr/>
            </a:pP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年機械設備之安全防護技術研討活動</a:t>
            </a:r>
            <a:endParaRPr lang="en-US" altLang="zh-TW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2A8F02-6AD8-8812-9397-EE837ADB9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/>
              <a:t>《</a:t>
            </a:r>
            <a:r>
              <a:rPr lang="zh-TW" altLang="en-US" b="1" dirty="0"/>
              <a:t>全台各職訓中心報名鏈接與</a:t>
            </a:r>
            <a:r>
              <a:rPr lang="en-US" altLang="zh-TW" b="1" dirty="0"/>
              <a:t>QR Code》</a:t>
            </a:r>
            <a:endParaRPr lang="zh-TW" altLang="en-US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C4A4504-8000-C362-255D-2F8F858F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470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52579" y="993063"/>
            <a:ext cx="1114630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74529"/>
              </p:ext>
            </p:extLst>
          </p:nvPr>
        </p:nvGraphicFramePr>
        <p:xfrm>
          <a:off x="504925" y="3913199"/>
          <a:ext cx="11146301" cy="136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6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925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6529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911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859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1473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10/8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高空工作車操作人員在職教育訓練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11563" y="521806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5042790F-BB57-8C14-30C9-DED2BF7E3C2C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4630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上課地點：台中市龍井區中社五街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          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(04)26336999#101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承辦人：卓小姐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a553407@mail.isha.org.tw</a:t>
            </a:r>
          </a:p>
        </p:txBody>
      </p:sp>
      <p:pic>
        <p:nvPicPr>
          <p:cNvPr id="23" name="圖形 22" descr="有圖釘的地圖 以實心填滿">
            <a:extLst>
              <a:ext uri="{FF2B5EF4-FFF2-40B4-BE49-F238E27FC236}">
                <a16:creationId xmlns:a16="http://schemas.microsoft.com/office/drawing/2014/main" id="{7A7D177A-2AA8-C84C-8C2D-DBBE9D343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042" y="5559013"/>
            <a:ext cx="360000" cy="360000"/>
          </a:xfrm>
          <a:prstGeom prst="rect">
            <a:avLst/>
          </a:prstGeom>
        </p:spPr>
      </p:pic>
      <p:pic>
        <p:nvPicPr>
          <p:cNvPr id="24" name="圖形 23" descr="電話 以實心填滿">
            <a:extLst>
              <a:ext uri="{FF2B5EF4-FFF2-40B4-BE49-F238E27FC236}">
                <a16:creationId xmlns:a16="http://schemas.microsoft.com/office/drawing/2014/main" id="{BD252E33-83F3-BAA4-3EBC-B719715130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1310" y="5584027"/>
            <a:ext cx="360000" cy="360000"/>
          </a:xfrm>
          <a:prstGeom prst="rect">
            <a:avLst/>
          </a:prstGeom>
        </p:spPr>
      </p:pic>
      <p:pic>
        <p:nvPicPr>
          <p:cNvPr id="25" name="圖形 24" descr="客服中心 以實心填滿">
            <a:extLst>
              <a:ext uri="{FF2B5EF4-FFF2-40B4-BE49-F238E27FC236}">
                <a16:creationId xmlns:a16="http://schemas.microsoft.com/office/drawing/2014/main" id="{2181FDA1-4300-0048-E4D1-916A4BA0F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7042" y="5931899"/>
            <a:ext cx="360000" cy="360000"/>
          </a:xfrm>
          <a:prstGeom prst="rect">
            <a:avLst/>
          </a:prstGeom>
        </p:spPr>
      </p:pic>
      <p:pic>
        <p:nvPicPr>
          <p:cNvPr id="26" name="圖形 25" descr="信箱 以實心填滿">
            <a:extLst>
              <a:ext uri="{FF2B5EF4-FFF2-40B4-BE49-F238E27FC236}">
                <a16:creationId xmlns:a16="http://schemas.microsoft.com/office/drawing/2014/main" id="{D8B730E0-36EC-9F0A-980C-8AE96ED49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21310" y="5943552"/>
            <a:ext cx="360000" cy="360000"/>
          </a:xfrm>
          <a:prstGeom prst="rect">
            <a:avLst/>
          </a:prstGeom>
        </p:spPr>
      </p:pic>
      <p:sp>
        <p:nvSpPr>
          <p:cNvPr id="12" name="爆炸: 八角 11">
            <a:extLst>
              <a:ext uri="{FF2B5EF4-FFF2-40B4-BE49-F238E27FC236}">
                <a16:creationId xmlns:a16="http://schemas.microsoft.com/office/drawing/2014/main" id="{E3BBF9DF-35D5-7FFA-95BD-39F888DEF0FA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E9865303-A50A-C484-5019-845A3DAD4656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BBE4649E-9E4B-02D1-6506-987C368F6B5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9A3FCE3F-8D1C-D368-040A-9B3B24B8593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3AEB933-3CDA-C5E8-3188-AF12C927DC2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926" y="4496541"/>
            <a:ext cx="758832" cy="7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62116" y="972506"/>
            <a:ext cx="11266841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樹谷教室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78277"/>
              </p:ext>
            </p:extLst>
          </p:nvPr>
        </p:nvGraphicFramePr>
        <p:xfrm>
          <a:off x="485260" y="3840572"/>
          <a:ext cx="11224959" cy="148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6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5362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820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9760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086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16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b="1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b="1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="1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b="1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874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起重機操作人員暨吊掛作業人員在職教育訓練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https://reurl.cc/AMD2m8</a:t>
                      </a:r>
                      <a:r>
                        <a:rPr lang="zh-TW" altLang="en-US" sz="1500" b="1" i="0" u="non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</a:rPr>
                        <a:t> </a:t>
                      </a:r>
                      <a:endParaRPr lang="zh-TW" altLang="en-US" sz="1500" b="1" u="none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5800" y="525564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74791EBF-CCAC-FF6A-72D8-7EA5C4CEA1F5}"/>
              </a:ext>
            </a:extLst>
          </p:cNvPr>
          <p:cNvSpPr txBox="1">
            <a:spLocks/>
          </p:cNvSpPr>
          <p:nvPr/>
        </p:nvSpPr>
        <p:spPr>
          <a:xfrm>
            <a:off x="504925" y="5572441"/>
            <a:ext cx="112240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上課地點：臺南市新市區中心路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  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(06)5890766#16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  辦  人：庹小姐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tuo@mail.isha.org.tw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DCC133E9-9A85-0DC9-9BA5-23D9BB8896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639387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132F5D6-5DA3-1277-6366-95F5AD378B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43019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633DCDBC-1BF9-AC62-9013-A27C58FCF5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33616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B4B69C4E-9EA4-5CB1-F45A-3CBF7456D1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3049"/>
            <a:ext cx="360000" cy="3600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20B0604-E81F-B0E8-63AD-A51749467A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51400" y="4387877"/>
            <a:ext cx="963852" cy="963852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325B2EFC-0825-4982-BCE8-D4D7B2723A96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8E034BD5-0A6D-B9FD-3EF0-BC902465AE85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0" name="圖片 1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A2037CB-D1B1-F595-2F2C-4A2E3477DD6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2" name="圖片 21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EBAC3B6-EB6C-9DCC-B5EF-4B952F6E1B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台中職訓中心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3416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04932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1413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305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6/14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六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08:00-12:00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cs typeface="ADLaM Display" panose="02010000000000000000" pitchFamily="2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cs typeface="ADLaM Display" panose="0201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高空工作車操作人員在職教育</a:t>
                      </a:r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0678" y="4792383"/>
            <a:ext cx="376269" cy="376269"/>
          </a:xfrm>
          <a:prstGeom prst="rect">
            <a:avLst/>
          </a:prstGeom>
        </p:spPr>
      </p:pic>
      <p:sp>
        <p:nvSpPr>
          <p:cNvPr id="4" name="爆炸: 八角 3">
            <a:extLst>
              <a:ext uri="{FF2B5EF4-FFF2-40B4-BE49-F238E27FC236}">
                <a16:creationId xmlns:a16="http://schemas.microsoft.com/office/drawing/2014/main" id="{61998A27-6E67-1D80-6658-BC4010D1BA54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DEAEAD6B-6938-08D9-70BB-E4B2C55A61DF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上課地點：台中市龍井區中社五街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(04)26336999#101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承辦人：卓小姐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a553407@mail.isha.org.tw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956ADB3C-609B-85A9-EABF-5889EE938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975AC89-193D-20AF-F5C3-B3575A3E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0D9FA91-25C0-E3B4-78B0-982F06D66F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6A562456-D08E-8802-6834-8757E2AC64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E6B31224-18B7-8941-3DB4-C459F29656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529" y="4576494"/>
            <a:ext cx="838511" cy="838511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B17FDB7-0435-7B64-FB04-D5273F66730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391CC24-C5D7-FAFD-DD30-2983C30E4B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B094A4-CECB-B74F-E1F4-C45A144EFB4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0ADF-2B21-0E1A-CE8E-A98F943A8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EAB63E57-8812-D810-942E-05E3B6DBC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162F88F5-3E48-70B5-65C5-CF1F68B1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5AD74D3A-7655-DDEB-79BC-1818174C954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04DB297-4094-53FE-8F9C-53B37D61342E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80D2766-C073-5881-6A23-405A5E3AA904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D6ACC45-226B-4E30-950B-24F78341EEB7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BC965F2-9DE9-8E5F-D76E-6ED6FE20444B}"/>
              </a:ext>
            </a:extLst>
          </p:cNvPr>
          <p:cNvSpPr txBox="1">
            <a:spLocks/>
          </p:cNvSpPr>
          <p:nvPr/>
        </p:nvSpPr>
        <p:spPr>
          <a:xfrm>
            <a:off x="0" y="253483"/>
            <a:ext cx="12192000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9E3DB611-B37D-1EE7-0AC3-9A4C8E3A726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6532696-E182-F5CC-2A6B-3A5462CB7A92}"/>
              </a:ext>
            </a:extLst>
          </p:cNvPr>
          <p:cNvGraphicFramePr>
            <a:graphicFrameLocks noGrp="1"/>
          </p:cNvGraphicFramePr>
          <p:nvPr/>
        </p:nvGraphicFramePr>
        <p:xfrm>
          <a:off x="489857" y="4005037"/>
          <a:ext cx="11190514" cy="140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320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7189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0235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59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6/19(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4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https://isha.org.tw/NFALhU</a:t>
                      </a:r>
                      <a:endParaRPr lang="zh-TW" altLang="en-US" sz="14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4" name="爆炸: 八角 3">
            <a:extLst>
              <a:ext uri="{FF2B5EF4-FFF2-40B4-BE49-F238E27FC236}">
                <a16:creationId xmlns:a16="http://schemas.microsoft.com/office/drawing/2014/main" id="{C7316C98-B0E7-0112-C6F7-8C31660E5433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E0E5784-559B-B3F8-DF87-E0AAEDCEB81A}"/>
              </a:ext>
            </a:extLst>
          </p:cNvPr>
          <p:cNvSpPr txBox="1">
            <a:spLocks/>
          </p:cNvSpPr>
          <p:nvPr/>
        </p:nvSpPr>
        <p:spPr>
          <a:xfrm>
            <a:off x="4936867" y="532464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9ACC0061-F8FC-F130-FE21-6520AE54DD36}"/>
              </a:ext>
            </a:extLst>
          </p:cNvPr>
          <p:cNvSpPr txBox="1">
            <a:spLocks/>
          </p:cNvSpPr>
          <p:nvPr/>
        </p:nvSpPr>
        <p:spPr>
          <a:xfrm>
            <a:off x="29668" y="5567357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                                            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mary@mail.isha.org.tw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51D3B6-86A0-E98E-5521-EF9E93111C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552" y="5662865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84C84923-9AE4-D331-02C7-F7204A9ED7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656468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1F8F816B-9FE4-BCFC-2CCF-0F3ADA07E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552" y="595969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C62E5CDB-1B32-4EE3-353D-A77746E0EB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76251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ECBF2FD-32DA-20F5-B5F9-EBDE00A41A1F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4FA97EE5-4991-FECB-0CC6-DFD8E787E35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7" name="圖片 6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E37256B-0858-6989-F029-014CDBF22E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8" name="Picture 2" descr="C:\Users\EndUser\Downloads\qrcode_isha.org.tw (1).png">
            <a:extLst>
              <a:ext uri="{FF2B5EF4-FFF2-40B4-BE49-F238E27FC236}">
                <a16:creationId xmlns:a16="http://schemas.microsoft.com/office/drawing/2014/main" id="{1E5C8467-9D51-CF91-DF6C-B87411A0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 l="8000" t="8000" r="7778" b="8000"/>
          <a:stretch>
            <a:fillRect/>
          </a:stretch>
        </p:blipFill>
        <p:spPr bwMode="auto">
          <a:xfrm>
            <a:off x="10400043" y="4529131"/>
            <a:ext cx="885943" cy="883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7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243568"/>
            <a:ext cx="12221667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中壢職訓中心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2" name="圖片 41" descr="一張含有 文字 的圖片&#10;&#10;自動產生的描述">
            <a:extLst>
              <a:ext uri="{FF2B5EF4-FFF2-40B4-BE49-F238E27FC236}">
                <a16:creationId xmlns:a16="http://schemas.microsoft.com/office/drawing/2014/main" id="{E74254CD-6584-CBFD-5B39-52E27397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43" name="Picture 8" descr="C:\Users\cwj\Desktop\協會logo2.jpg.tif">
            <a:extLst>
              <a:ext uri="{FF2B5EF4-FFF2-40B4-BE49-F238E27FC236}">
                <a16:creationId xmlns:a16="http://schemas.microsoft.com/office/drawing/2014/main" id="{B58F799C-5795-8DA3-6EB5-903861959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副標題 2">
            <a:extLst>
              <a:ext uri="{FF2B5EF4-FFF2-40B4-BE49-F238E27FC236}">
                <a16:creationId xmlns:a16="http://schemas.microsoft.com/office/drawing/2014/main" id="{460CD913-A2BB-52A0-FA75-93AF9D3EDF1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45" name="副標題 2">
            <a:extLst>
              <a:ext uri="{FF2B5EF4-FFF2-40B4-BE49-F238E27FC236}">
                <a16:creationId xmlns:a16="http://schemas.microsoft.com/office/drawing/2014/main" id="{808CA2B4-016B-B3B8-762A-DC1B2DBB5509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46" name="副標題 2">
            <a:extLst>
              <a:ext uri="{FF2B5EF4-FFF2-40B4-BE49-F238E27FC236}">
                <a16:creationId xmlns:a16="http://schemas.microsoft.com/office/drawing/2014/main" id="{F7BEF48E-A93B-FAE5-EBE3-2EF6325879A5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47" name="副標題 2">
            <a:extLst>
              <a:ext uri="{FF2B5EF4-FFF2-40B4-BE49-F238E27FC236}">
                <a16:creationId xmlns:a16="http://schemas.microsoft.com/office/drawing/2014/main" id="{9466C1E6-BAE8-1EB4-545D-4A20F769D6E6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48" name="表格 47">
            <a:extLst>
              <a:ext uri="{FF2B5EF4-FFF2-40B4-BE49-F238E27FC236}">
                <a16:creationId xmlns:a16="http://schemas.microsoft.com/office/drawing/2014/main" id="{32B6AF72-DD65-3CF5-3D21-5F10315A8F38}"/>
              </a:ext>
            </a:extLst>
          </p:cNvPr>
          <p:cNvGraphicFramePr>
            <a:graphicFrameLocks noGrp="1"/>
          </p:cNvGraphicFramePr>
          <p:nvPr/>
        </p:nvGraphicFramePr>
        <p:xfrm>
          <a:off x="489856" y="3940087"/>
          <a:ext cx="11189135" cy="141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5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4285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2585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9283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82991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+mj-ea"/>
                          <a:ea typeface="+mj-ea"/>
                        </a:rPr>
                        <a:t>可免費取得一般安全衛生教育訓練證書</a:t>
                      </a:r>
                      <a:endParaRPr lang="zh-TW" altLang="en-US" sz="1200" b="1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25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49" name="圖形 48" descr="游標 以實心填滿">
            <a:extLst>
              <a:ext uri="{FF2B5EF4-FFF2-40B4-BE49-F238E27FC236}">
                <a16:creationId xmlns:a16="http://schemas.microsoft.com/office/drawing/2014/main" id="{63AAF220-13D9-0D98-290B-690B70B2E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9968" y="4694460"/>
            <a:ext cx="376269" cy="376269"/>
          </a:xfrm>
          <a:prstGeom prst="rect">
            <a:avLst/>
          </a:prstGeom>
        </p:spPr>
      </p:pic>
      <p:sp>
        <p:nvSpPr>
          <p:cNvPr id="50" name="副標題 2">
            <a:extLst>
              <a:ext uri="{FF2B5EF4-FFF2-40B4-BE49-F238E27FC236}">
                <a16:creationId xmlns:a16="http://schemas.microsoft.com/office/drawing/2014/main" id="{59C48B7B-B6B3-76D3-2803-D9399DAD1AB8}"/>
              </a:ext>
            </a:extLst>
          </p:cNvPr>
          <p:cNvSpPr txBox="1">
            <a:spLocks/>
          </p:cNvSpPr>
          <p:nvPr/>
        </p:nvSpPr>
        <p:spPr>
          <a:xfrm>
            <a:off x="6010887" y="5285533"/>
            <a:ext cx="5910650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9928C2E1-9145-70CE-4F72-CBF163798408}"/>
              </a:ext>
            </a:extLst>
          </p:cNvPr>
          <p:cNvGrpSpPr/>
          <p:nvPr/>
        </p:nvGrpSpPr>
        <p:grpSpPr>
          <a:xfrm>
            <a:off x="557239" y="5524090"/>
            <a:ext cx="11107188" cy="860207"/>
            <a:chOff x="43390" y="5554218"/>
            <a:chExt cx="12162332" cy="860207"/>
          </a:xfrm>
        </p:grpSpPr>
        <p:sp>
          <p:nvSpPr>
            <p:cNvPr id="51" name="副標題 2">
              <a:extLst>
                <a:ext uri="{FF2B5EF4-FFF2-40B4-BE49-F238E27FC236}">
                  <a16:creationId xmlns:a16="http://schemas.microsoft.com/office/drawing/2014/main" id="{BD49640D-E0C3-C9E2-F735-A25F531E60D4}"/>
                </a:ext>
              </a:extLst>
            </p:cNvPr>
            <p:cNvSpPr txBox="1">
              <a:spLocks/>
            </p:cNvSpPr>
            <p:nvPr/>
          </p:nvSpPr>
          <p:spPr>
            <a:xfrm>
              <a:off x="43390" y="5554218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上課地點：中壢區中央東路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88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19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樓之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1.3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　　  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(03)4268110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分機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110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承辦人：李小姐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zoelee@mail.isha.org.tw</a:t>
              </a:r>
            </a:p>
          </p:txBody>
        </p:sp>
        <p:pic>
          <p:nvPicPr>
            <p:cNvPr id="52" name="圖形 51" descr="有圖釘的地圖 以實心填滿">
              <a:extLst>
                <a:ext uri="{FF2B5EF4-FFF2-40B4-BE49-F238E27FC236}">
                  <a16:creationId xmlns:a16="http://schemas.microsoft.com/office/drawing/2014/main" id="{E76CEB3E-8F89-BDB6-72EA-C1679F08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4925" y="5599252"/>
              <a:ext cx="360000" cy="360000"/>
            </a:xfrm>
            <a:prstGeom prst="rect">
              <a:avLst/>
            </a:prstGeom>
          </p:spPr>
        </p:pic>
        <p:pic>
          <p:nvPicPr>
            <p:cNvPr id="53" name="圖形 52" descr="電話 以實心填滿">
              <a:extLst>
                <a:ext uri="{FF2B5EF4-FFF2-40B4-BE49-F238E27FC236}">
                  <a16:creationId xmlns:a16="http://schemas.microsoft.com/office/drawing/2014/main" id="{483AC091-09F6-ADD7-B1B3-60F6F443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4111" y="5682507"/>
              <a:ext cx="360000" cy="360000"/>
            </a:xfrm>
            <a:prstGeom prst="rect">
              <a:avLst/>
            </a:prstGeom>
          </p:spPr>
        </p:pic>
        <p:pic>
          <p:nvPicPr>
            <p:cNvPr id="55" name="圖形 54" descr="客服中心 以實心填滿">
              <a:extLst>
                <a:ext uri="{FF2B5EF4-FFF2-40B4-BE49-F238E27FC236}">
                  <a16:creationId xmlns:a16="http://schemas.microsoft.com/office/drawing/2014/main" id="{AF896C0E-6A58-DE6B-BEC2-BC738BE8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24925" y="5972138"/>
              <a:ext cx="360000" cy="360000"/>
            </a:xfrm>
            <a:prstGeom prst="rect">
              <a:avLst/>
            </a:prstGeom>
          </p:spPr>
        </p:pic>
        <p:pic>
          <p:nvPicPr>
            <p:cNvPr id="56" name="圖形 55" descr="信箱 以實心填滿">
              <a:extLst>
                <a:ext uri="{FF2B5EF4-FFF2-40B4-BE49-F238E27FC236}">
                  <a16:creationId xmlns:a16="http://schemas.microsoft.com/office/drawing/2014/main" id="{2DE8B026-539D-D5A6-7E6F-6E484A6D3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374111" y="6046841"/>
              <a:ext cx="360000" cy="360000"/>
            </a:xfrm>
            <a:prstGeom prst="rect">
              <a:avLst/>
            </a:prstGeom>
          </p:spPr>
        </p:pic>
      </p:grpSp>
      <p:pic>
        <p:nvPicPr>
          <p:cNvPr id="58" name="圖片 57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283728AF-E4D1-5A66-A52F-D690CD1850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864" y="4431802"/>
            <a:ext cx="955462" cy="955462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D74BAC00-A609-C28B-6668-5F2EC4777756}"/>
              </a:ext>
            </a:extLst>
          </p:cNvPr>
          <p:cNvSpPr txBox="1">
            <a:spLocks/>
          </p:cNvSpPr>
          <p:nvPr/>
        </p:nvSpPr>
        <p:spPr>
          <a:xfrm>
            <a:off x="489858" y="1041886"/>
            <a:ext cx="11212286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爆炸: 八角 5">
            <a:extLst>
              <a:ext uri="{FF2B5EF4-FFF2-40B4-BE49-F238E27FC236}">
                <a16:creationId xmlns:a16="http://schemas.microsoft.com/office/drawing/2014/main" id="{E99CD667-8897-EAA7-2E6B-C2DE9F6354A9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9" name="副標題 2">
            <a:extLst>
              <a:ext uri="{FF2B5EF4-FFF2-40B4-BE49-F238E27FC236}">
                <a16:creationId xmlns:a16="http://schemas.microsoft.com/office/drawing/2014/main" id="{B9A75FBD-36AA-C04F-78FB-B3283C48B2C0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" name="圖片 9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5D38021-5261-1F65-574F-7A837365FC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1" name="圖片 10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6CA65D0-FE8F-B092-E653-B2775A9E5A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36090" y="975385"/>
            <a:ext cx="1117927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14834" y="200875"/>
            <a:ext cx="12162332" cy="7440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台南職訓中心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成功教室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0801" y="3879003"/>
          <a:ext cx="11179279" cy="1457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73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2763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1873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100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2775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877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8/29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kern="1200" dirty="0">
                          <a:solidFill>
                            <a:srgbClr val="0000CC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起重機操作人員暨吊掛作業人員安全衛生</a:t>
                      </a:r>
                      <a:endParaRPr lang="en-US" altLang="zh-TW" sz="2000" b="1" i="0" kern="1200" dirty="0">
                        <a:solidFill>
                          <a:srgbClr val="0000CC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5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https://reurl.cc/nmXVYe</a:t>
                      </a:r>
                      <a:endParaRPr lang="zh-TW" altLang="en-US" sz="15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22453" y="52378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副標題 2">
            <a:extLst>
              <a:ext uri="{FF2B5EF4-FFF2-40B4-BE49-F238E27FC236}">
                <a16:creationId xmlns:a16="http://schemas.microsoft.com/office/drawing/2014/main" id="{E16F5240-730A-E134-1FBC-A226337A0075}"/>
              </a:ext>
            </a:extLst>
          </p:cNvPr>
          <p:cNvSpPr txBox="1">
            <a:spLocks/>
          </p:cNvSpPr>
          <p:nvPr/>
        </p:nvSpPr>
        <p:spPr>
          <a:xfrm>
            <a:off x="500800" y="5513449"/>
            <a:ext cx="11179279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上課地點：台南市中西區成功路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457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(06)2263010#42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承辦人：趙小姐       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chao31@mail.isha.org.tw</a:t>
            </a:r>
          </a:p>
        </p:txBody>
      </p:sp>
      <p:pic>
        <p:nvPicPr>
          <p:cNvPr id="28" name="圖形 27" descr="有圖釘的地圖 以實心填滿">
            <a:extLst>
              <a:ext uri="{FF2B5EF4-FFF2-40B4-BE49-F238E27FC236}">
                <a16:creationId xmlns:a16="http://schemas.microsoft.com/office/drawing/2014/main" id="{B124F165-5CB3-6C8F-3D9D-2D97DE9BA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67" y="5584027"/>
            <a:ext cx="360000" cy="360000"/>
          </a:xfrm>
          <a:prstGeom prst="rect">
            <a:avLst/>
          </a:prstGeom>
        </p:spPr>
      </p:pic>
      <p:pic>
        <p:nvPicPr>
          <p:cNvPr id="29" name="圖形 28" descr="電話 以實心填滿">
            <a:extLst>
              <a:ext uri="{FF2B5EF4-FFF2-40B4-BE49-F238E27FC236}">
                <a16:creationId xmlns:a16="http://schemas.microsoft.com/office/drawing/2014/main" id="{5CF9F865-582A-2C9F-EE5B-F536066296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01812" y="5584027"/>
            <a:ext cx="360000" cy="360000"/>
          </a:xfrm>
          <a:prstGeom prst="rect">
            <a:avLst/>
          </a:prstGeom>
        </p:spPr>
      </p:pic>
      <p:pic>
        <p:nvPicPr>
          <p:cNvPr id="32" name="圖形 31" descr="客服中心 以實心填滿">
            <a:extLst>
              <a:ext uri="{FF2B5EF4-FFF2-40B4-BE49-F238E27FC236}">
                <a16:creationId xmlns:a16="http://schemas.microsoft.com/office/drawing/2014/main" id="{8E25331C-1408-060B-58ED-57E82AD118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5867" y="5956913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02AFEBB4-B141-56C2-DE2C-FE9936CAA6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1812" y="5943552"/>
            <a:ext cx="360000" cy="360000"/>
          </a:xfrm>
          <a:prstGeom prst="rect">
            <a:avLst/>
          </a:prstGeom>
        </p:spPr>
      </p:pic>
      <p:pic>
        <p:nvPicPr>
          <p:cNvPr id="34" name="圖片 33" descr="一張含有 樣式, 正方形, 像素, 填字遊戲 的圖片&#10;&#10;AI 產生的內容可能不正確。">
            <a:extLst>
              <a:ext uri="{FF2B5EF4-FFF2-40B4-BE49-F238E27FC236}">
                <a16:creationId xmlns:a16="http://schemas.microsoft.com/office/drawing/2014/main" id="{9132E377-9DC8-F604-D0F7-760B6FEBB8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29" y="4432815"/>
            <a:ext cx="934064" cy="934064"/>
          </a:xfrm>
          <a:prstGeom prst="rect">
            <a:avLst/>
          </a:prstGeom>
        </p:spPr>
      </p:pic>
      <p:sp>
        <p:nvSpPr>
          <p:cNvPr id="5" name="爆炸: 八角 4">
            <a:extLst>
              <a:ext uri="{FF2B5EF4-FFF2-40B4-BE49-F238E27FC236}">
                <a16:creationId xmlns:a16="http://schemas.microsoft.com/office/drawing/2014/main" id="{4E9CF156-8DAB-B847-393E-CB82DDCA9285}"/>
              </a:ext>
            </a:extLst>
          </p:cNvPr>
          <p:cNvSpPr/>
          <p:nvPr/>
        </p:nvSpPr>
        <p:spPr>
          <a:xfrm rot="153549">
            <a:off x="8836346" y="608402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CB432A9-4FA4-BFEB-0A5D-B094D30A625A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2" name="圖片 11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12D9D008-7486-0B5A-AB7C-D74B0A42C7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3" name="圖片 12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4C39F413-83F9-6E6E-20C8-3FC8AEFE72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21342" y="1021017"/>
            <a:ext cx="11208775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13923"/>
            <a:ext cx="12192000" cy="9179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彰化職訓中心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491612" y="3881437"/>
          <a:ext cx="11208775" cy="1461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1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265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277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0913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96010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7617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Trebuchet MS" panose="020B0603020202020204" pitchFamily="34" charset="0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Trebuchet MS" panose="020B0603020202020204" pitchFamily="34" charset="0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Trebuchet MS" panose="020B0603020202020204" pitchFamily="34" charset="0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Trebuchet MS" panose="020B0603020202020204" pitchFamily="34" charset="0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5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(6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營造業職業安全衛生業務主管在職教育訓練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kern="1200" dirty="0">
                        <a:solidFill>
                          <a:srgbClr val="0000CC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8707" y="4677135"/>
            <a:ext cx="376269" cy="376269"/>
          </a:xfrm>
          <a:prstGeom prst="rect">
            <a:avLst/>
          </a:prstGeom>
        </p:spPr>
      </p:pic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5004691" y="5248137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491612" y="5513449"/>
            <a:ext cx="11208775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上課地點：彰化市中華西路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371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　　　         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(04) 7632257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承辦人：蔡先生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7632257@mail.isha.org.tw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5867" y="5570666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5867" y="5943552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218BC250-FF52-5530-C58D-F04A7A2B0621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3" name="副標題 2">
            <a:extLst>
              <a:ext uri="{FF2B5EF4-FFF2-40B4-BE49-F238E27FC236}">
                <a16:creationId xmlns:a16="http://schemas.microsoft.com/office/drawing/2014/main" id="{DC598095-1CDA-5BCE-2C51-8C9C77AAB14C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8" name="圖片 1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E69E5D92-2C0F-3E31-F688-A1350FB2BA2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9" name="圖片 1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B9822F5D-3A4B-0590-5BA3-D7334512C2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4" name="圖片 3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850E2576-9A14-9098-DBDB-82E92C3AD4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78439" y="4449255"/>
            <a:ext cx="860208" cy="86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11718-8030-CB8B-A4AF-B4AB45F23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5143F55-9C49-BC55-E3EB-70215F554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02EBABE0-9E9A-6FBB-7327-AE0A6005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649289B6-F6D9-0029-536A-9EDB722D40AB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77ADB21-CE3F-4433-7E53-98505FF6501A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9EF8A434-2F5A-BA56-8AB0-89670EC4BF60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C1BB21EB-E007-F8E0-9455-42217FB11FFC}"/>
              </a:ext>
            </a:extLst>
          </p:cNvPr>
          <p:cNvSpPr txBox="1">
            <a:spLocks/>
          </p:cNvSpPr>
          <p:nvPr/>
        </p:nvSpPr>
        <p:spPr>
          <a:xfrm>
            <a:off x="504925" y="963776"/>
            <a:ext cx="11179278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6FE85574-E17D-95BE-B7D1-63E9A72E8753}"/>
              </a:ext>
            </a:extLst>
          </p:cNvPr>
          <p:cNvSpPr txBox="1">
            <a:spLocks/>
          </p:cNvSpPr>
          <p:nvPr/>
        </p:nvSpPr>
        <p:spPr>
          <a:xfrm>
            <a:off x="29668" y="171696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高雄職訓中心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0E02321B-FC59-6961-C103-452C6633B19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B8D4C84-46F3-8905-9D2C-095553848B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838038"/>
          <a:ext cx="11179278" cy="1516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8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171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22090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479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9/18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https://isha.org.tw/aBTv2P</a:t>
                      </a:r>
                      <a:endParaRPr lang="zh-TW" altLang="en-US" sz="1200" b="1" kern="120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CB31F567-37E8-4C09-A3EA-B9CDD7E590AB}"/>
              </a:ext>
            </a:extLst>
          </p:cNvPr>
          <p:cNvSpPr txBox="1">
            <a:spLocks/>
          </p:cNvSpPr>
          <p:nvPr/>
        </p:nvSpPr>
        <p:spPr>
          <a:xfrm>
            <a:off x="4994789" y="524638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2DB459B6-35D0-DC96-85E9-5F0DDF0FD7B6}"/>
              </a:ext>
            </a:extLst>
          </p:cNvPr>
          <p:cNvSpPr txBox="1">
            <a:spLocks/>
          </p:cNvSpPr>
          <p:nvPr/>
        </p:nvSpPr>
        <p:spPr>
          <a:xfrm>
            <a:off x="504925" y="5513449"/>
            <a:ext cx="11179278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上課地點：高雄市新興區中正三路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樓之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(07)311-7311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承辦人：徐小姐、黃先生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mary@mail.isha.org.tw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AC278039-0BCB-3AF6-207B-6BB5C51706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20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2A92BCDE-2001-C919-B34B-AEC8FF1072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00134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1D3777DE-9CA9-8EC3-D53B-051A2E4504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620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C26D0F3C-2F04-F24E-40F6-23833BCF8A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0134" y="5943552"/>
            <a:ext cx="360000" cy="36000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BF6BB2E9-06A1-7B0C-F27F-586AC7C093A5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E7881CF3-D22E-FD9C-5BFE-5F4C783CBBCD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731EDF9-CE7F-0C1C-16F3-918C0B3FC16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0" name="圖片 19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4365858-C0EE-F94A-8491-83B7ADE82E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331752" y="4372956"/>
            <a:ext cx="963870" cy="96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5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491612" y="971252"/>
            <a:ext cx="11228439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●目的：推廣車輛系營建機械安全防護技術，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預防因設備操作不當或防護措施不足導致之職業災害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27820"/>
            <a:ext cx="12192000" cy="913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114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新竹職訓中心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852301"/>
          <a:ext cx="1117580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59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0594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3304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342997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66569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1238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10/01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cs typeface="+mn-cs"/>
                        </a:rPr>
                        <a:t>堆高機操作人員安全衛生在職教育訓練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+mj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https://reurl.cc/eMAWKR</a:t>
                      </a:r>
                      <a:endParaRPr lang="zh-TW" altLang="en-US" sz="1400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10" name="副標題 2">
            <a:extLst>
              <a:ext uri="{FF2B5EF4-FFF2-40B4-BE49-F238E27FC236}">
                <a16:creationId xmlns:a16="http://schemas.microsoft.com/office/drawing/2014/main" id="{ABA53A69-3D9E-8B57-CE74-2C7FB2A4944B}"/>
              </a:ext>
            </a:extLst>
          </p:cNvPr>
          <p:cNvSpPr txBox="1">
            <a:spLocks/>
          </p:cNvSpPr>
          <p:nvPr/>
        </p:nvSpPr>
        <p:spPr>
          <a:xfrm>
            <a:off x="4954085" y="521640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副標題 2">
            <a:extLst>
              <a:ext uri="{FF2B5EF4-FFF2-40B4-BE49-F238E27FC236}">
                <a16:creationId xmlns:a16="http://schemas.microsoft.com/office/drawing/2014/main" id="{390ACC55-6E66-5E28-34E3-D45A87ECBF94}"/>
              </a:ext>
            </a:extLst>
          </p:cNvPr>
          <p:cNvSpPr txBox="1">
            <a:spLocks/>
          </p:cNvSpPr>
          <p:nvPr/>
        </p:nvSpPr>
        <p:spPr>
          <a:xfrm>
            <a:off x="504924" y="5513449"/>
            <a:ext cx="11215127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上課地點：新竹市東區中央路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241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聯絡電話：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(03)5359119</a:t>
            </a:r>
          </a:p>
          <a:p>
            <a:pPr marL="0" marR="0" lvl="0" indent="0" algn="l" defTabSz="8937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Wingdings" panose="05000000000000000000" pitchFamily="2" charset="2"/>
              </a:rPr>
              <a:t>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承辦人：王小姐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                                   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聯絡信箱：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tianxi868@mail.isha.org.tw</a:t>
            </a:r>
          </a:p>
        </p:txBody>
      </p:sp>
      <p:pic>
        <p:nvPicPr>
          <p:cNvPr id="22" name="圖形 21" descr="有圖釘的地圖 以實心填滿">
            <a:extLst>
              <a:ext uri="{FF2B5EF4-FFF2-40B4-BE49-F238E27FC236}">
                <a16:creationId xmlns:a16="http://schemas.microsoft.com/office/drawing/2014/main" id="{2777E146-4776-CFC3-933B-7ADD3337E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374" y="5553072"/>
            <a:ext cx="360000" cy="360000"/>
          </a:xfrm>
          <a:prstGeom prst="rect">
            <a:avLst/>
          </a:prstGeom>
        </p:spPr>
      </p:pic>
      <p:pic>
        <p:nvPicPr>
          <p:cNvPr id="23" name="圖形 22" descr="電話 以實心填滿">
            <a:extLst>
              <a:ext uri="{FF2B5EF4-FFF2-40B4-BE49-F238E27FC236}">
                <a16:creationId xmlns:a16="http://schemas.microsoft.com/office/drawing/2014/main" id="{D24286FE-C6FD-0268-F782-BFFE86CE6C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4" name="圖形 23" descr="客服中心 以實心填滿">
            <a:extLst>
              <a:ext uri="{FF2B5EF4-FFF2-40B4-BE49-F238E27FC236}">
                <a16:creationId xmlns:a16="http://schemas.microsoft.com/office/drawing/2014/main" id="{4A65AB65-2590-625C-C947-3C66F71DDA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374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87A6CA41-62A4-1F00-980C-F31EB8F860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C1E7045-69BB-A5E5-971F-8341ADB0E1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9887" y="4408631"/>
            <a:ext cx="874426" cy="860207"/>
          </a:xfrm>
          <a:prstGeom prst="rect">
            <a:avLst/>
          </a:prstGeom>
        </p:spPr>
      </p:pic>
      <p:sp>
        <p:nvSpPr>
          <p:cNvPr id="21" name="爆炸: 八角 20">
            <a:extLst>
              <a:ext uri="{FF2B5EF4-FFF2-40B4-BE49-F238E27FC236}">
                <a16:creationId xmlns:a16="http://schemas.microsoft.com/office/drawing/2014/main" id="{BCE55FBF-425C-0456-4EA5-D4C23B12B1D2}"/>
              </a:ext>
            </a:extLst>
          </p:cNvPr>
          <p:cNvSpPr/>
          <p:nvPr/>
        </p:nvSpPr>
        <p:spPr>
          <a:xfrm rot="153549">
            <a:off x="8338564" y="54927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26" name="副標題 2">
            <a:extLst>
              <a:ext uri="{FF2B5EF4-FFF2-40B4-BE49-F238E27FC236}">
                <a16:creationId xmlns:a16="http://schemas.microsoft.com/office/drawing/2014/main" id="{CA4965BC-4651-7B1F-C618-C44B4B7E3C67}"/>
              </a:ext>
            </a:extLst>
          </p:cNvPr>
          <p:cNvSpPr txBox="1">
            <a:spLocks/>
          </p:cNvSpPr>
          <p:nvPr/>
        </p:nvSpPr>
        <p:spPr>
          <a:xfrm>
            <a:off x="8629841" y="153100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8" name="圖片 27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581F5045-6E55-A191-F883-C7D47CF58A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29" name="圖片 28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D6E3E5EB-0007-8B19-0368-EC64CAAD1B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3599-B265-5415-4EAB-C18D94C2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57E0C2BF-A5DD-41E4-437A-2DDDB0905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3181F3-E70D-95ED-C8CC-DAB9F1A0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8D4BA15-39B6-BC12-0EB3-8C85ADBC9EC0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0992F12-59CF-ADEF-969A-987480973BDC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40BCC2-A538-2534-D114-BE5145A1FD4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4B91BFE-24B8-F076-3BE8-70CAB08AAFC4}"/>
              </a:ext>
            </a:extLst>
          </p:cNvPr>
          <p:cNvSpPr txBox="1">
            <a:spLocks/>
          </p:cNvSpPr>
          <p:nvPr/>
        </p:nvSpPr>
        <p:spPr>
          <a:xfrm>
            <a:off x="504924" y="923091"/>
            <a:ext cx="11149773" cy="311357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●課程名稱：一、車輛系營建機械常見危害與安全管理實務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二、車輛系營建機械之安全防護技術研討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●主題內容：車輛系營建機械設備危害預防及安全防護</a:t>
            </a:r>
            <a:endParaRPr kumimoji="0" lang="en-US" altLang="zh-TW" sz="2200" b="1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●目的：推廣安全防護技術以提升車輛自動檢查能力、技能技術之研討，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降低職業災害之發生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●產業別：營造業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為優先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●對象：事業單位管理人員、維護保養人員、現場作業人員等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優先招生對象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如具公務人員身份者可登錄終生學習時數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FEFF7754-016A-55B7-BC74-3DC9B476304F}"/>
              </a:ext>
            </a:extLst>
          </p:cNvPr>
          <p:cNvSpPr txBox="1">
            <a:spLocks/>
          </p:cNvSpPr>
          <p:nvPr/>
        </p:nvSpPr>
        <p:spPr>
          <a:xfrm>
            <a:off x="0" y="171696"/>
            <a:ext cx="12192000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機械設備之安全防護技術研討活動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桃園職訓中心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副標題 2">
            <a:extLst>
              <a:ext uri="{FF2B5EF4-FFF2-40B4-BE49-F238E27FC236}">
                <a16:creationId xmlns:a16="http://schemas.microsoft.com/office/drawing/2014/main" id="{E27DEDBA-6D1D-5EFF-65B3-0FD0734E7326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1D2B6D9-589C-A0F4-1613-3F3C5CCD9ADF}"/>
              </a:ext>
            </a:extLst>
          </p:cNvPr>
          <p:cNvGrpSpPr/>
          <p:nvPr/>
        </p:nvGrpSpPr>
        <p:grpSpPr>
          <a:xfrm>
            <a:off x="593547" y="5581811"/>
            <a:ext cx="11087177" cy="860207"/>
            <a:chOff x="504925" y="4911652"/>
            <a:chExt cx="11687076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8C658E56-C013-2091-2067-CB5E418A4DEA}"/>
                </a:ext>
              </a:extLst>
            </p:cNvPr>
            <p:cNvSpPr txBox="1">
              <a:spLocks/>
            </p:cNvSpPr>
            <p:nvPr/>
          </p:nvSpPr>
          <p:spPr>
            <a:xfrm>
              <a:off x="504925" y="4911652"/>
              <a:ext cx="11687076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上課地點：桃園市桃園區中正路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1071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號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10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樓之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6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聯絡電話：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(03)356-1390</a:t>
              </a:r>
            </a:p>
            <a:p>
              <a:pPr marL="0" marR="0" lvl="0" indent="0" algn="l" defTabSz="893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  <a:sym typeface="Wingdings" panose="05000000000000000000" pitchFamily="2" charset="2"/>
                </a:rPr>
                <a:t>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承辦人：廖小姐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                                    </a:t>
              </a: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聯絡信箱：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rocr88</a:t>
              </a:r>
              <a:r>
                <a:rPr kumimoji="0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E3CE5155-257B-C2B5-CBC4-A33F6F417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1055" y="4991250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D8E83AB0-C613-9B4B-23AD-B101755A4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44919" y="5018375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68FD46F0-5BB1-99BD-4E8A-7D4364D74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1055" y="5275648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BF634A1B-CBCB-5854-BCB8-F416D88B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44918" y="5305098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2B18E94-D19D-67B4-7CBD-793FF004592F}"/>
              </a:ext>
            </a:extLst>
          </p:cNvPr>
          <p:cNvGraphicFramePr>
            <a:graphicFrameLocks noGrp="1"/>
          </p:cNvGraphicFramePr>
          <p:nvPr/>
        </p:nvGraphicFramePr>
        <p:xfrm>
          <a:off x="504925" y="3861235"/>
          <a:ext cx="11175799" cy="159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09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4684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094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5764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20319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可登入時數課程</a:t>
                      </a:r>
                      <a:endParaRPr lang="en-US" altLang="zh-TW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1200" dirty="0">
                          <a:latin typeface="+mj-ea"/>
                          <a:ea typeface="+mj-ea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dirty="0">
                          <a:latin typeface="+mj-ea"/>
                          <a:ea typeface="+mj-ea"/>
                        </a:rPr>
                        <a:t>)</a:t>
                      </a:r>
                      <a:endParaRPr lang="zh-TW" altLang="en-US" sz="1200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+mj-ea"/>
                          <a:ea typeface="+mj-ea"/>
                        </a:rPr>
                        <a:t>報名</a:t>
                      </a:r>
                      <a:r>
                        <a:rPr lang="en-US" altLang="zh-TW" dirty="0">
                          <a:latin typeface="+mj-ea"/>
                          <a:ea typeface="+mj-ea"/>
                        </a:rPr>
                        <a:t>QR Code</a:t>
                      </a:r>
                      <a:endParaRPr lang="zh-TW" altLang="en-US" dirty="0"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4824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10/3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0000CC"/>
                          </a:solidFill>
                          <a:latin typeface="+mj-ea"/>
                          <a:ea typeface="+mj-ea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sz="2000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0000CC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DE21C236-8C5E-FA3B-16A3-7CBF6441D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31208" y="4728491"/>
            <a:ext cx="376269" cy="376269"/>
          </a:xfrm>
          <a:prstGeom prst="rect">
            <a:avLst/>
          </a:prstGeom>
        </p:spPr>
      </p:pic>
      <p:pic>
        <p:nvPicPr>
          <p:cNvPr id="12" name="圖片 11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45007489-0F4A-C5D3-06FE-68D1364463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71" y="4408372"/>
            <a:ext cx="1120030" cy="1120030"/>
          </a:xfrm>
          <a:prstGeom prst="rect">
            <a:avLst/>
          </a:prstGeom>
        </p:spPr>
      </p:pic>
      <p:sp>
        <p:nvSpPr>
          <p:cNvPr id="6" name="爆炸: 八角 5">
            <a:extLst>
              <a:ext uri="{FF2B5EF4-FFF2-40B4-BE49-F238E27FC236}">
                <a16:creationId xmlns:a16="http://schemas.microsoft.com/office/drawing/2014/main" id="{F10787EE-BACE-C24D-FC4D-84ACFF84E167}"/>
              </a:ext>
            </a:extLst>
          </p:cNvPr>
          <p:cNvSpPr/>
          <p:nvPr/>
        </p:nvSpPr>
        <p:spPr>
          <a:xfrm rot="153549">
            <a:off x="8338564" y="485666"/>
            <a:ext cx="3399729" cy="1082016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免費課程</a:t>
            </a: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696B8D97-D193-BBFB-68B7-4318B6CE84B1}"/>
              </a:ext>
            </a:extLst>
          </p:cNvPr>
          <p:cNvSpPr txBox="1">
            <a:spLocks/>
          </p:cNvSpPr>
          <p:nvPr/>
        </p:nvSpPr>
        <p:spPr>
          <a:xfrm>
            <a:off x="8776480" y="1403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名額有限 額滿為止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圖片 12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C56207D7-F3E1-4E11-F66C-5804EF5DC0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89" y="1973581"/>
            <a:ext cx="1510353" cy="1510353"/>
          </a:xfrm>
          <a:prstGeom prst="rect">
            <a:avLst/>
          </a:prstGeom>
        </p:spPr>
      </p:pic>
      <p:pic>
        <p:nvPicPr>
          <p:cNvPr id="18" name="圖片 1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F04342F-50C3-0D05-AE23-C89B9E5305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002" y="144380"/>
            <a:ext cx="1232738" cy="1232738"/>
          </a:xfrm>
          <a:prstGeom prst="rect">
            <a:avLst/>
          </a:prstGeom>
        </p:spPr>
      </p:pic>
      <p:sp>
        <p:nvSpPr>
          <p:cNvPr id="4" name="副標題 2">
            <a:extLst>
              <a:ext uri="{FF2B5EF4-FFF2-40B4-BE49-F238E27FC236}">
                <a16:creationId xmlns:a16="http://schemas.microsoft.com/office/drawing/2014/main" id="{E46B6046-4E65-ECE1-1CC5-C7B9261533A9}"/>
              </a:ext>
            </a:extLst>
          </p:cNvPr>
          <p:cNvSpPr txBox="1">
            <a:spLocks/>
          </p:cNvSpPr>
          <p:nvPr/>
        </p:nvSpPr>
        <p:spPr>
          <a:xfrm>
            <a:off x="4994789" y="539913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如遇天災或不可抗力之因素導致無法開課，本會將另行安排日期並重新公告與通知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3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9271</TotalTime>
  <Words>2736</Words>
  <Application>Microsoft Office PowerPoint</Application>
  <PresentationFormat>寬螢幕</PresentationFormat>
  <Paragraphs>323</Paragraphs>
  <Slides>11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等线</vt:lpstr>
      <vt:lpstr>Microsoft Jhenghei</vt:lpstr>
      <vt:lpstr>Microsoft Jhenghei</vt:lpstr>
      <vt:lpstr>Aptos</vt:lpstr>
      <vt:lpstr>Arial</vt:lpstr>
      <vt:lpstr>Garamond</vt:lpstr>
      <vt:lpstr>Trebuchet MS</vt:lpstr>
      <vt:lpstr>有機</vt:lpstr>
      <vt:lpstr>114年機械設備之安全防護技術研討活動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673</cp:revision>
  <cp:lastPrinted>2025-05-08T07:48:21Z</cp:lastPrinted>
  <dcterms:created xsi:type="dcterms:W3CDTF">2019-05-28T08:45:00Z</dcterms:created>
  <dcterms:modified xsi:type="dcterms:W3CDTF">2025-07-28T02:51:26Z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